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58" r:id="rId2"/>
    <p:sldMasterId id="2147483650" r:id="rId3"/>
    <p:sldMasterId id="2147483723" r:id="rId4"/>
  </p:sldMasterIdLst>
  <p:notesMasterIdLst>
    <p:notesMasterId r:id="rId19"/>
  </p:notesMasterIdLst>
  <p:handoutMasterIdLst>
    <p:handoutMasterId r:id="rId20"/>
  </p:handoutMasterIdLst>
  <p:sldIdLst>
    <p:sldId id="279" r:id="rId5"/>
    <p:sldId id="308" r:id="rId6"/>
    <p:sldId id="309" r:id="rId7"/>
    <p:sldId id="256" r:id="rId8"/>
    <p:sldId id="323" r:id="rId9"/>
    <p:sldId id="321" r:id="rId10"/>
    <p:sldId id="322" r:id="rId11"/>
    <p:sldId id="315" r:id="rId12"/>
    <p:sldId id="324" r:id="rId13"/>
    <p:sldId id="259" r:id="rId14"/>
    <p:sldId id="293" r:id="rId15"/>
    <p:sldId id="292" r:id="rId16"/>
    <p:sldId id="271" r:id="rId17"/>
    <p:sldId id="307" r:id="rId18"/>
  </p:sldIdLst>
  <p:sldSz cx="9144000" cy="6858000" type="screen4x3"/>
  <p:notesSz cx="6794500" cy="9906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66FF"/>
    <a:srgbClr val="CC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664" autoAdjust="0"/>
  </p:normalViewPr>
  <p:slideViewPr>
    <p:cSldViewPr>
      <p:cViewPr varScale="1">
        <p:scale>
          <a:sx n="78" d="100"/>
          <a:sy n="78" d="100"/>
        </p:scale>
        <p:origin x="101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5" tIns="45593" rIns="91185" bIns="45593" numCol="1" anchor="t" anchorCtr="0" compatLnSpc="1">
            <a:prstTxWarp prst="textNoShape">
              <a:avLst/>
            </a:prstTxWarp>
          </a:bodyPr>
          <a:lstStyle>
            <a:lvl1pPr defTabSz="911513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5" tIns="45593" rIns="91185" bIns="45593" numCol="1" anchor="t" anchorCtr="0" compatLnSpc="1">
            <a:prstTxWarp prst="textNoShape">
              <a:avLst/>
            </a:prstTxWarp>
          </a:bodyPr>
          <a:lstStyle>
            <a:lvl1pPr algn="r" defTabSz="911513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5" tIns="45593" rIns="91185" bIns="45593" numCol="1" anchor="b" anchorCtr="0" compatLnSpc="1">
            <a:prstTxWarp prst="textNoShape">
              <a:avLst/>
            </a:prstTxWarp>
          </a:bodyPr>
          <a:lstStyle>
            <a:lvl1pPr defTabSz="911513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5" tIns="45593" rIns="91185" bIns="45593" numCol="1" anchor="b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/>
            </a:lvl1pPr>
          </a:lstStyle>
          <a:p>
            <a:pPr>
              <a:defRPr/>
            </a:pPr>
            <a:fld id="{11308E5B-B605-4C97-9DDD-DAE1B23B491C}" type="slidenum">
              <a:rPr lang="de-AT" altLang="de-DE"/>
              <a:pPr>
                <a:defRPr/>
              </a:pPr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315022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93" rIns="91185" bIns="45593" numCol="1" anchor="t" anchorCtr="0" compatLnSpc="1">
            <a:prstTxWarp prst="textNoShape">
              <a:avLst/>
            </a:prstTxWarp>
          </a:bodyPr>
          <a:lstStyle>
            <a:lvl1pPr defTabSz="911513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93" rIns="91185" bIns="45593" numCol="1" anchor="t" anchorCtr="0" compatLnSpc="1">
            <a:prstTxWarp prst="textNoShape">
              <a:avLst/>
            </a:prstTxWarp>
          </a:bodyPr>
          <a:lstStyle>
            <a:lvl1pPr algn="r" defTabSz="911513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2950"/>
            <a:ext cx="4954587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05350"/>
            <a:ext cx="49815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93" rIns="91185" bIns="455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93" rIns="91185" bIns="45593" numCol="1" anchor="b" anchorCtr="0" compatLnSpc="1">
            <a:prstTxWarp prst="textNoShape">
              <a:avLst/>
            </a:prstTxWarp>
          </a:bodyPr>
          <a:lstStyle>
            <a:lvl1pPr defTabSz="911513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1070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93" rIns="91185" bIns="45593" numCol="1" anchor="b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/>
            </a:lvl1pPr>
          </a:lstStyle>
          <a:p>
            <a:pPr>
              <a:defRPr/>
            </a:pPr>
            <a:fld id="{68BB3DAF-C42B-472B-B50B-3867E24DC31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031623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de-DE"/>
          </a:p>
        </p:txBody>
      </p:sp>
      <p:sp>
        <p:nvSpPr>
          <p:cNvPr id="532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6F84859-6BE8-4F86-AEB3-F8EE35E1A125}" type="slidenum">
              <a:rPr lang="de-DE" altLang="de-DE" smtClean="0"/>
              <a:pPr>
                <a:spcBef>
                  <a:spcPct val="0"/>
                </a:spcBef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85847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de-DE"/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CED7281-4ED0-4D7D-AD3A-32205B8B4878}" type="slidenum">
              <a:rPr lang="de-DE" altLang="de-DE" smtClean="0"/>
              <a:pPr>
                <a:spcBef>
                  <a:spcPct val="0"/>
                </a:spcBef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53498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de-DE"/>
          </a:p>
        </p:txBody>
      </p:sp>
      <p:sp>
        <p:nvSpPr>
          <p:cNvPr id="706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1C7645D-3E87-4F38-BF5A-93B84BDFEABD}" type="slidenum">
              <a:rPr lang="de-DE" altLang="de-DE" smtClean="0"/>
              <a:pPr>
                <a:spcBef>
                  <a:spcPct val="0"/>
                </a:spcBef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6354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de-DE"/>
          </a:p>
        </p:txBody>
      </p:sp>
      <p:sp>
        <p:nvSpPr>
          <p:cNvPr id="7270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2E0A254-7A34-4A96-A088-146BD94485C5}" type="slidenum">
              <a:rPr lang="de-DE" altLang="de-DE" smtClean="0"/>
              <a:pPr>
                <a:spcBef>
                  <a:spcPct val="0"/>
                </a:spcBef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37571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de-DE"/>
          </a:p>
        </p:txBody>
      </p:sp>
      <p:sp>
        <p:nvSpPr>
          <p:cNvPr id="747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FEE66D0-57E8-4CEC-B603-6856A69D7C09}" type="slidenum">
              <a:rPr lang="de-DE" altLang="de-DE" smtClean="0"/>
              <a:pPr>
                <a:spcBef>
                  <a:spcPct val="0"/>
                </a:spcBef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9192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de-DE"/>
          </a:p>
        </p:txBody>
      </p:sp>
      <p:sp>
        <p:nvSpPr>
          <p:cNvPr id="768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1A88595-A1DB-4DC8-9C8B-AD8BEC741879}" type="slidenum">
              <a:rPr lang="de-DE" altLang="de-DE" smtClean="0"/>
              <a:pPr>
                <a:spcBef>
                  <a:spcPct val="0"/>
                </a:spcBef>
              </a:pPr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31623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WA-PPT-1x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1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39750" y="3454400"/>
            <a:ext cx="7772400" cy="812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70000"/>
              </a:lnSpc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425950"/>
            <a:ext cx="7773988" cy="1593850"/>
          </a:xfrm>
        </p:spPr>
        <p:txBody>
          <a:bodyPr/>
          <a:lstStyle>
            <a:lvl1pPr marL="0" indent="0" algn="ctr">
              <a:buFont typeface="Times" pitchFamily="80" charset="0"/>
              <a:buNone/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39750" y="6286500"/>
            <a:ext cx="1905000" cy="190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87BBD-B5DD-4745-95B1-397CB769902D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5913D-98A2-4226-8D93-BEDE38FA6672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22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B8B2F-8450-4946-B95C-7B3061ABDE59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F4C4C-17F9-4391-B0C3-66F35D357799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30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9C46D-B482-4C28-A8BC-1E40BEB2AE2A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3B051-7794-4938-A16C-FCDB30D59DA6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98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338388" y="2409825"/>
            <a:ext cx="2443162" cy="322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33950" y="2409825"/>
            <a:ext cx="2443163" cy="322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6BA6B-DCD3-40F7-B321-34AF8D5BE14C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68348-6BFB-49C6-8634-B781E90403C1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50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3E664-EC33-4DD9-ACE7-176DF99EBB25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9B97C-8F42-4253-A21A-B73847E78039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84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F68D1-972A-4620-B71C-43C5815E26EB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1C22A-7669-4017-93D8-340E8971009C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533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2654B-6073-40C8-8304-C87846AC7056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21697-6307-4DF2-9BBE-1A16DA5584F2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9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B400B-AEB1-4240-96E8-437CB7045CD3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A5CF2-4506-4C2B-B5FD-6B6A979B03B6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28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8925E-B630-4F10-856C-FDD0209A7403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B9703-FFD4-4E9F-AF08-F47A514FEFEB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038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92B01-00BD-4FEA-82B9-5267481A118F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54384-177F-49BB-8D53-7A61319C1A9C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98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364162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36416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907F5-8BCE-4C5E-9481-4C0855A0F061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A6410-5465-4B8F-AD3D-6DFEB6478AE5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63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21F39-3FC6-4B75-BF00-9C62A257A1D0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F6F58-36B1-4A1A-BC89-B6893052F4CA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533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0D4E-A53A-4786-8C43-A98957FB0F1B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08ACE-B40F-4B7B-8C76-3FBCE5A8C666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267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750" y="2085975"/>
            <a:ext cx="3540125" cy="3857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32275" y="2085975"/>
            <a:ext cx="3540125" cy="3857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235A8-A2A5-411F-86DB-87C232B01129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FCC71-7A53-4558-BACF-3D2A0BADCBEB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916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E59F7-7FEC-401D-A34C-D723822E1455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A124B-5AD7-4ED3-AB55-755E44EE80F5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51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7DA30-0E4E-4537-81A1-C380B674BD98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3092C-9A80-4F59-BD40-92281FB2BAFE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51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26108-C98A-4E05-BADE-643D6D61A1A3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6206-8A9E-4D1B-8C38-927E8A8D999B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56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CE6DA-04F4-4B99-A759-E461BF3EF71B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CECD6-C8AB-4DB0-86C8-D594AD02DB1F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33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57C41-DA2E-40C4-9EE8-7D597119B772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63423-438D-46DE-8E0C-F8F7889FD930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793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39EE9-6C05-4F6A-A9C6-332AC8A3D0D9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A529E-2357-4646-A979-1CEC7EAA28E4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507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964238" y="1366838"/>
            <a:ext cx="1808162" cy="457676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9750" y="1366838"/>
            <a:ext cx="5272088" cy="457676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D2F0F-BC7A-4072-ACF4-9C07B5ADE689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03217-9546-4B22-B512-A9A5AA169378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41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VWA-PPT-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9750" y="1798638"/>
            <a:ext cx="7232650" cy="812800"/>
          </a:xfrm>
        </p:spPr>
        <p:txBody>
          <a:bodyPr/>
          <a:lstStyle>
            <a:lvl1pPr>
              <a:lnSpc>
                <a:spcPct val="70000"/>
              </a:lnSpc>
              <a:defRPr sz="46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9750" y="2698750"/>
            <a:ext cx="7156450" cy="3244850"/>
          </a:xfrm>
        </p:spPr>
        <p:txBody>
          <a:bodyPr/>
          <a:lstStyle>
            <a:lvl1pPr marL="288925" indent="-288925">
              <a:defRPr sz="3000"/>
            </a:lvl1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39750" y="6286500"/>
            <a:ext cx="1905000" cy="190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EC121-12BC-405B-BF41-39F4BEF2BAA7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002CB-66FA-4D40-BB18-3B0D4EE98062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1824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BE0F8-271C-497B-9804-31F57772DC75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F40DE-4DE6-4B44-A6C5-3371757EC6C3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3206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DAAB5-DC14-4F26-840F-32BF6115F15B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9C7D8-B814-4ADA-A642-3E6AA7F130D3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515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750" y="2085975"/>
            <a:ext cx="3540125" cy="3857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32275" y="2085975"/>
            <a:ext cx="3540125" cy="3857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3171B-2B9C-4A28-B05A-B86772222AED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F66ED-6810-4B2D-800D-02A3D262D391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82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162B4-6547-41DF-ABCE-FD52D33806FD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FD1D3-66E1-4ADC-93EC-ABAF11614FD2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270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5F8F6-3A39-4F7C-B16B-451981DD028D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85D6A-B208-4C2D-BF3C-BEBD48A5A176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45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F08F6-02C5-4334-9AC6-40D15211F2E5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02135-130A-44D0-A2BB-DC7C6CC3BE12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6233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7B9B1-ABF9-4E0A-AEE0-BB4F5C000CED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6CC0D-AAB7-4B58-BAF5-B2296B466F10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63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FE8ED-D968-476C-91EE-6A90FC0698DD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95620-23BB-4662-87AC-C47BB387AF2C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964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8C986-ECE5-4ADF-8A8E-30314F2C76A0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8B433-1A27-458E-B07B-47F8BD573C84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240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964238" y="1366838"/>
            <a:ext cx="1808162" cy="457676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9750" y="1366838"/>
            <a:ext cx="5272088" cy="457676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62E5D-2606-438C-9BFE-45C03721E42C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9B680-AB50-441F-9F0C-51847ADFB9E8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5980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366838"/>
            <a:ext cx="7232650" cy="61436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539750" y="2085975"/>
            <a:ext cx="7232650" cy="3857625"/>
          </a:xfrm>
        </p:spPr>
        <p:txBody>
          <a:bodyPr/>
          <a:lstStyle/>
          <a:p>
            <a:pPr lvl="0"/>
            <a:endParaRPr lang="de-AT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3D254-C3EA-4A7A-A9C5-CF47EA3BB8FE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9067-8FDF-4C3E-A5A2-4D93901B93D3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7737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WA-PPT-1x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1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39750" y="3454400"/>
            <a:ext cx="7772400" cy="812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70000"/>
              </a:lnSpc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425950"/>
            <a:ext cx="7773988" cy="1593850"/>
          </a:xfrm>
        </p:spPr>
        <p:txBody>
          <a:bodyPr/>
          <a:lstStyle>
            <a:lvl1pPr marL="0" indent="0" algn="ctr">
              <a:buFont typeface="Times" pitchFamily="80" charset="0"/>
              <a:buNone/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39750" y="6286500"/>
            <a:ext cx="1905000" cy="190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8A4E4-63F7-4364-80C0-3B692BDB47A3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CA6F6-6CA4-441E-8589-2F156593BE45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587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38C75-AB7B-4691-8141-C354F0A08332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9A27E-DCE5-46E8-AFD4-7DE617695467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9449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6B1BD-6104-4B46-92BD-7653E5979569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9C77E-24FF-4E9B-BFFB-EB77EA8CBE15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381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338388" y="2409825"/>
            <a:ext cx="2443162" cy="322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33950" y="2409825"/>
            <a:ext cx="2443163" cy="322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6F093-BF75-4701-8F21-855E56EA83BC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78259-51EC-4AB7-95EE-76379E62A121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6085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3E9D1-0F00-43BD-9B39-19ABB048BC2C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BDEC7-BD94-42F0-83E7-1CEE3C2E51D6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071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9CA4F-AAE9-4451-B710-078ADC7F9784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F23E-CCCE-480C-9D90-EAE58D19A210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365A-D955-4D86-9AB5-A089B4BD237E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90C18-F941-4B76-B557-89B88A5E71C4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9712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334D7-8FD8-4977-93E8-0D4999C184B6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7EDDA-72A5-4D7C-B54F-E150F4CE9D14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8088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FF093-E9E0-48B8-A2E8-6F83AFD71D17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96968-62D9-4CE9-9917-6DD2ADADEADF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1210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3590E-141A-4DBF-91EF-5DBFB374BFD0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86F36-CB37-4AF6-A629-CF19FF44CE7C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4322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364162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36416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18282-DD8E-4910-BB4D-5EE91CF10030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89BEC-2392-4CFB-B9EB-30557A5EE2C3}" type="slidenum">
              <a:rPr lang="de-DE" altLang="de-DE"/>
              <a:pPr>
                <a:defRPr/>
              </a:pPr>
              <a:t>‹Nr.›</a:t>
            </a:fld>
            <a:endParaRPr lang="de-DE" altLang="de-DE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341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WA-PPT-2x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38388" y="2409825"/>
            <a:ext cx="503872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286500"/>
            <a:ext cx="19050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6FF60E6-B3F6-445A-8370-FB967AEEABF0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5425" y="6286500"/>
            <a:ext cx="3603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4752BD9-8551-4FFA-B18F-EC602BBA2237}" type="slidenum">
              <a:rPr lang="de-DE" altLang="de-DE"/>
              <a:pPr>
                <a:defRPr/>
              </a:pPr>
              <a:t>‹Nr.›</a:t>
            </a:fld>
            <a:endParaRPr lang="de-DE" altLang="de-DE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endSync delay="0"/>
                                  <p:childTnLst>
                                    <p:set>
                                      <p:cBhvr>
                                        <p:cTn id="6" dur="1" fill="hold">
                                          <p:endSync delay="0"/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8" dur="1" fill="hold">
                                          <p:endSync delay="0"/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0" dur="1" fill="hold">
                                          <p:endSync delay="0"/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2" dur="1" fill="hold">
                                          <p:endSync delay="0"/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4" dur="1" fill="hold">
                                          <p:endSync delay="0"/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1">
            <p:tnLst>
              <p:par>
                <p:cTn presetID="1" presetClass="entr" presetSubtype="0" fill="hold" nodeType="click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9pPr>
    </p:titleStyle>
    <p:bodyStyle>
      <a:lvl1pPr marL="295275" indent="-29527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5000" b="1">
          <a:solidFill>
            <a:schemeClr val="tx2"/>
          </a:solidFill>
          <a:latin typeface="+mn-lt"/>
          <a:ea typeface="+mn-ea"/>
          <a:cs typeface="+mn-cs"/>
        </a:defRPr>
      </a:lvl1pPr>
      <a:lvl2pPr marL="825500" indent="-252413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250950" indent="-2349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85925" indent="-24447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4pPr>
      <a:lvl5pPr marL="2098675" indent="-2222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5pPr>
      <a:lvl6pPr marL="25558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6pPr>
      <a:lvl7pPr marL="30130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7pPr>
      <a:lvl8pPr marL="34702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8pPr>
      <a:lvl9pPr marL="39274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8" descr="VWA-PPT-7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66838"/>
            <a:ext cx="7232650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2085975"/>
            <a:ext cx="72326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286500"/>
            <a:ext cx="19050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643AD51-8273-4829-84F1-677E274C469B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5425" y="6286500"/>
            <a:ext cx="3603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7FAEFC1-CA64-4456-AC07-EEA5946E105F}" type="slidenum">
              <a:rPr lang="de-DE" altLang="de-DE"/>
              <a:pPr>
                <a:defRPr/>
              </a:pPr>
              <a:t>‹Nr.›</a:t>
            </a:fld>
            <a:endParaRPr lang="de-DE" altLang="de-DE" sz="140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33400" y="431800"/>
            <a:ext cx="909638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de-DE" altLang="de-DE" sz="2200">
                <a:solidFill>
                  <a:schemeClr val="bg1"/>
                </a:solidFill>
                <a:latin typeface="Calibri Bold" panose="020F0702030404030204" pitchFamily="34" charset="0"/>
              </a:rPr>
              <a:t>Quellen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endSync delay="0"/>
                                  <p:childTnLst>
                                    <p:set>
                                      <p:cBhvr>
                                        <p:cTn id="6" dur="1" fill="hold">
                                          <p:endSync delay="0"/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8" dur="1" fill="hold">
                                          <p:endSync delay="0"/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0" dur="1" fill="hold">
                                          <p:endSync delay="0"/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2" dur="1" fill="hold">
                                          <p:endSync delay="0"/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4" dur="1" fill="hold">
                                          <p:endSync delay="0"/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>
        <p:tmplLst>
          <p:tmpl lvl="1">
            <p:tnLst>
              <p:par>
                <p:cTn presetID="1" presetClass="entr" presetSubtype="0" fill="hold" nodeType="click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33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33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33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33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133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Calibri Bold" pitchFamily="80" charset="0"/>
          <a:ea typeface="ＭＳ Ｐゴシック" pitchFamily="34" charset="-128"/>
        </a:defRPr>
      </a:lvl9pPr>
    </p:titleStyle>
    <p:bodyStyle>
      <a:lvl1pPr marL="187325" indent="-18732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41325" indent="-252413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677863" indent="-2349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923925" indent="-24447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4pPr>
      <a:lvl5pPr marL="1147763" indent="-2222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5pPr>
      <a:lvl6pPr marL="16049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6pPr>
      <a:lvl7pPr marL="20621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7pPr>
      <a:lvl8pPr marL="25193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8pPr>
      <a:lvl9pPr marL="29765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VWA-PPT-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66838"/>
            <a:ext cx="7232650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2085975"/>
            <a:ext cx="72326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286500"/>
            <a:ext cx="19050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74E8B55-4E94-434F-876A-8C20DD73CEB7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5425" y="6286500"/>
            <a:ext cx="3603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C3C6F89-AC97-410D-9C76-B93879F9FC2A}" type="slidenum">
              <a:rPr lang="de-DE" altLang="de-DE"/>
              <a:pPr>
                <a:defRPr/>
              </a:pPr>
              <a:t>‹Nr.›</a:t>
            </a:fld>
            <a:endParaRPr lang="de-DE" altLang="de-DE" sz="1400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39750" y="431800"/>
            <a:ext cx="1062038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de-DE" altLang="de-DE" sz="2200">
                <a:solidFill>
                  <a:schemeClr val="bg1"/>
                </a:solidFill>
                <a:latin typeface="Calibri Bold" panose="020F0702030404030204" pitchFamily="34" charset="0"/>
              </a:rPr>
              <a:t>Eckdaten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endSync delay="0"/>
                                  <p:childTnLst>
                                    <p:set>
                                      <p:cBhvr>
                                        <p:cTn id="6" dur="1" fill="hold">
                                          <p:endSync delay="0"/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8" dur="1" fill="hold">
                                          <p:endSync delay="0"/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0" dur="1" fill="hold">
                                          <p:endSync delay="0"/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2" dur="1" fill="hold">
                                          <p:endSync delay="0"/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4" dur="1" fill="hold">
                                          <p:endSync delay="0"/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>
        <p:tmplLst>
          <p:tmpl lvl="1">
            <p:tnLst>
              <p:par>
                <p:cTn presetID="1" presetClass="entr" presetSubtype="0" fill="hold" nodeType="click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256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256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256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256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256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9pPr>
    </p:titleStyle>
    <p:bodyStyle>
      <a:lvl1pPr marL="187325" indent="-18732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41325" indent="-252413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677863" indent="-2349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923925" indent="-24447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4pPr>
      <a:lvl5pPr marL="1147763" indent="-2222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5pPr>
      <a:lvl6pPr marL="16049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6pPr>
      <a:lvl7pPr marL="20621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7pPr>
      <a:lvl8pPr marL="25193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8pPr>
      <a:lvl9pPr marL="2976563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WA-PPT-2x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38388" y="2409825"/>
            <a:ext cx="503872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286500"/>
            <a:ext cx="19050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EEA1EF74-153A-45F9-84A7-17A9B767632C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5425" y="6286500"/>
            <a:ext cx="3603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C0DAA56-5944-49B4-99D2-1ECE3687AFB6}" type="slidenum">
              <a:rPr lang="de-DE" altLang="de-DE"/>
              <a:pPr>
                <a:defRPr/>
              </a:pPr>
              <a:t>‹Nr.›</a:t>
            </a:fld>
            <a:endParaRPr lang="de-DE" altLang="de-DE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endSync delay="0"/>
                                  <p:childTnLst>
                                    <p:set>
                                      <p:cBhvr>
                                        <p:cTn id="6" dur="1" fill="hold">
                                          <p:endSync delay="0"/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8" dur="1" fill="hold">
                                          <p:endSync delay="0"/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0" dur="1" fill="hold">
                                          <p:endSync delay="0"/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2" dur="1" fill="hold">
                                          <p:endSync delay="0"/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endSync delay="0"/>
                                  <p:childTnLst>
                                    <p:set>
                                      <p:cBhvr>
                                        <p:cTn id="14" dur="1" fill="hold">
                                          <p:endSync delay="0"/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>
        <p:tmplLst>
          <p:tmpl lvl="1">
            <p:tnLst>
              <p:par>
                <p:cTn presetID="1" presetClass="entr" presetSubtype="0" fill="hold" nodeType="click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endSync delay="0"/>
                  <p:childTnLst>
                    <p:set>
                      <p:cBhvr>
                        <p:cTn dur="1" fill="hold">
                          <p:endSync delay="0"/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 Bold" pitchFamily="80" charset="0"/>
          <a:ea typeface="ＭＳ Ｐゴシック" pitchFamily="34" charset="-128"/>
        </a:defRPr>
      </a:lvl9pPr>
    </p:titleStyle>
    <p:bodyStyle>
      <a:lvl1pPr marL="295275" indent="-29527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5000" b="1">
          <a:solidFill>
            <a:schemeClr val="tx2"/>
          </a:solidFill>
          <a:latin typeface="+mn-lt"/>
          <a:ea typeface="+mn-ea"/>
          <a:cs typeface="+mn-cs"/>
        </a:defRPr>
      </a:lvl1pPr>
      <a:lvl2pPr marL="825500" indent="-252413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250950" indent="-2349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85925" indent="-244475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4pPr>
      <a:lvl5pPr marL="2098675" indent="-2222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ea typeface="+mn-ea"/>
        </a:defRPr>
      </a:lvl5pPr>
      <a:lvl6pPr marL="25558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6pPr>
      <a:lvl7pPr marL="30130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7pPr>
      <a:lvl8pPr marL="34702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8pPr>
      <a:lvl9pPr marL="3927475" indent="-2222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orwissenschaftlichearbeit.info/wp-content/uploads/2012/11/VWA-MAPPE-Themensuche-V1_2-Nov-2012.pdf" TargetMode="Externa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hs-vwa.at/" TargetMode="Externa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F2645A7-9EF6-40B2-8D5F-8CE56470757A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2227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5000" b="1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6E62E8-181F-4875-BD3E-9CD8AB688AC9}" type="slidenum">
              <a:rPr lang="de-DE" altLang="de-DE" sz="1000" b="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ctr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de-DE"/>
              <a:t>Die vorwissenschaftliche Arbeit</a:t>
            </a:r>
            <a:br>
              <a:rPr lang="de-DE" altLang="de-DE"/>
            </a:br>
            <a:r>
              <a:rPr lang="de-DE" altLang="de-DE" sz="2800"/>
              <a:t>am Evangelischen Gymnasium und Werkschulheim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437063"/>
            <a:ext cx="7773988" cy="803275"/>
          </a:xfrm>
        </p:spPr>
        <p:txBody>
          <a:bodyPr/>
          <a:lstStyle/>
          <a:p>
            <a:pPr eaLnBrk="1" hangingPunct="1">
              <a:buFont typeface="Times" panose="02020603050405020304" pitchFamily="18" charset="0"/>
              <a:buNone/>
            </a:pPr>
            <a:r>
              <a:rPr lang="de-DE" altLang="de-DE"/>
              <a:t>Die erste Säule der neuen </a:t>
            </a:r>
            <a:br>
              <a:rPr lang="de-DE" altLang="de-DE"/>
            </a:br>
            <a:r>
              <a:rPr lang="de-DE" altLang="de-DE"/>
              <a:t>kompetenzorientierten Reifeprüfung</a:t>
            </a:r>
          </a:p>
          <a:p>
            <a:pPr eaLnBrk="1" hangingPunct="1">
              <a:buFont typeface="Times" panose="02020603050405020304" pitchFamily="18" charset="0"/>
              <a:buNone/>
            </a:pPr>
            <a:endParaRPr lang="de-DE" alt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47813" y="3357563"/>
            <a:ext cx="6408737" cy="2281237"/>
          </a:xfrm>
        </p:spPr>
        <p:txBody>
          <a:bodyPr/>
          <a:lstStyle/>
          <a:p>
            <a:pPr>
              <a:buFont typeface="Times" panose="02020603050405020304" pitchFamily="18" charset="0"/>
              <a:buNone/>
            </a:pPr>
            <a:r>
              <a:rPr lang="de-AT" altLang="de-DE" b="0">
                <a:solidFill>
                  <a:srgbClr val="0033CC"/>
                </a:solidFill>
              </a:rPr>
              <a:t>„Drei‐Säulen‐Modell“</a:t>
            </a:r>
          </a:p>
        </p:txBody>
      </p:sp>
      <p:pic>
        <p:nvPicPr>
          <p:cNvPr id="54275" name="Picture 5" descr="3saeulenmod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8713787" cy="610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2708275"/>
            <a:ext cx="6624638" cy="2520950"/>
          </a:xfrm>
        </p:spPr>
        <p:txBody>
          <a:bodyPr/>
          <a:lstStyle/>
          <a:p>
            <a:pPr>
              <a:lnSpc>
                <a:spcPct val="80000"/>
              </a:lnSpc>
              <a:buFont typeface="Times" panose="02020603050405020304" pitchFamily="18" charset="0"/>
              <a:buNone/>
            </a:pPr>
            <a:r>
              <a:rPr lang="de-AT" altLang="de-DE" sz="3200">
                <a:solidFill>
                  <a:schemeClr val="hlink"/>
                </a:solidFill>
              </a:rPr>
              <a:t>Was ist eine VWA?</a:t>
            </a:r>
          </a:p>
          <a:p>
            <a:pPr>
              <a:lnSpc>
                <a:spcPct val="80000"/>
              </a:lnSpc>
              <a:buFont typeface="Times" panose="02020603050405020304" pitchFamily="18" charset="0"/>
              <a:buNone/>
            </a:pPr>
            <a:endParaRPr lang="de-AT" altLang="de-DE" sz="320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Font typeface="Times" panose="02020603050405020304" pitchFamily="18" charset="0"/>
              <a:buNone/>
            </a:pPr>
            <a:r>
              <a:rPr lang="de-AT" altLang="de-DE" sz="2800">
                <a:solidFill>
                  <a:schemeClr val="hlink"/>
                </a:solidFill>
              </a:rPr>
              <a:t>Eine Arbeit auf vorwissenschaftlichem Niveau, die selbstständig und außerhalb der Unterrichtszeit zu erstellen ist. </a:t>
            </a:r>
          </a:p>
          <a:p>
            <a:pPr>
              <a:lnSpc>
                <a:spcPct val="80000"/>
              </a:lnSpc>
              <a:buFont typeface="Times" panose="02020603050405020304" pitchFamily="18" charset="0"/>
              <a:buNone/>
            </a:pPr>
            <a:r>
              <a:rPr lang="de-AT" altLang="de-DE" sz="2000">
                <a:solidFill>
                  <a:schemeClr val="hlink"/>
                </a:solidFill>
              </a:rPr>
              <a:t>                                                               (SchUG §34, Abs.3, Z1)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15A44D7-608D-4E81-9966-0C5CBFAD2996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56323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5000" b="1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CCC25A-72DA-421A-9660-40AC2823F370}" type="slidenum">
              <a:rPr lang="de-DE" altLang="de-DE" sz="1000" b="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de-DE" sz="1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3213100"/>
            <a:ext cx="4392613" cy="86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e-DE" altLang="de-DE" sz="36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3200" b="1">
                <a:latin typeface="Arial" panose="020B0604020202020204" pitchFamily="34" charset="0"/>
                <a:cs typeface="Arial" panose="020B0604020202020204" pitchFamily="34" charset="0"/>
              </a:rPr>
              <a:t>Schriftliche</a:t>
            </a:r>
            <a:r>
              <a:rPr lang="de-DE" altLang="de-DE" sz="3200"/>
              <a:t> </a:t>
            </a:r>
            <a:r>
              <a:rPr lang="de-DE" altLang="de-DE" sz="3200" b="1">
                <a:latin typeface="Arial" panose="020B0604020202020204" pitchFamily="34" charset="0"/>
                <a:cs typeface="Arial" panose="020B0604020202020204" pitchFamily="34" charset="0"/>
              </a:rPr>
              <a:t>Arbeit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692275" y="4868863"/>
            <a:ext cx="29511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5000" b="1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3200">
                <a:solidFill>
                  <a:schemeClr val="accent1"/>
                </a:solidFill>
                <a:latin typeface="Arial" panose="020B0604020202020204" pitchFamily="34" charset="0"/>
              </a:rPr>
              <a:t>Diskussion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692275" y="4149725"/>
            <a:ext cx="374491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5000" b="1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3200">
                <a:solidFill>
                  <a:schemeClr val="accent1"/>
                </a:solidFill>
                <a:latin typeface="Arial" panose="020B0604020202020204" pitchFamily="34" charset="0"/>
              </a:rPr>
              <a:t>Präsentation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 rot="-413823">
            <a:off x="385763" y="2222500"/>
            <a:ext cx="40338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AT" altLang="de-DE" sz="3200" b="1">
                <a:solidFill>
                  <a:srgbClr val="3366FF"/>
                </a:solidFill>
              </a:rPr>
              <a:t>VWA besteht aus: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366838"/>
            <a:ext cx="6002338" cy="461962"/>
          </a:xfrm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kern="1200" dirty="0">
                <a:solidFill>
                  <a:schemeClr val="hlink"/>
                </a:solidFill>
              </a:rPr>
              <a:t>Wie komme ich zu (m)einem Thema?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AT" b="1" dirty="0"/>
              <a:t>Ausgangspunkt „Leitfragen“ </a:t>
            </a:r>
            <a:br>
              <a:rPr lang="de-AT" dirty="0"/>
            </a:br>
            <a:r>
              <a:rPr lang="de-AT" dirty="0"/>
              <a:t>von eigenen Interessen / Schwerpunkten ausgehen </a:t>
            </a:r>
            <a:br>
              <a:rPr lang="de-AT" dirty="0"/>
            </a:br>
            <a:r>
              <a:rPr lang="de-AT" dirty="0">
                <a:sym typeface="Wingdings" panose="05000000000000000000" pitchFamily="2" charset="2"/>
              </a:rPr>
              <a:t> grobe „Themenwolke“ </a:t>
            </a:r>
          </a:p>
          <a:p>
            <a:pPr>
              <a:defRPr/>
            </a:pPr>
            <a:endParaRPr lang="de-AT" sz="1000" dirty="0"/>
          </a:p>
          <a:p>
            <a:pPr>
              <a:defRPr/>
            </a:pPr>
            <a:r>
              <a:rPr lang="de-AT" b="1" dirty="0" err="1"/>
              <a:t>Mind</a:t>
            </a:r>
            <a:r>
              <a:rPr lang="de-AT" b="1" dirty="0"/>
              <a:t> </a:t>
            </a:r>
            <a:r>
              <a:rPr lang="de-AT" b="1" dirty="0" err="1"/>
              <a:t>mapping</a:t>
            </a:r>
            <a:r>
              <a:rPr lang="de-AT" b="1" dirty="0"/>
              <a:t> – Clustering</a:t>
            </a:r>
            <a:br>
              <a:rPr lang="de-AT" dirty="0"/>
            </a:br>
            <a:r>
              <a:rPr lang="de-AT" dirty="0"/>
              <a:t>Thema auffächern – welche Aspekte sind möglich? </a:t>
            </a:r>
            <a:br>
              <a:rPr lang="de-AT" dirty="0"/>
            </a:br>
            <a:r>
              <a:rPr lang="de-AT" dirty="0"/>
              <a:t>Was interessiert mich daran / </a:t>
            </a:r>
            <a:br>
              <a:rPr lang="de-AT" dirty="0"/>
            </a:br>
            <a:r>
              <a:rPr lang="de-AT" dirty="0"/>
              <a:t>was möchte ich nicht behandeln? </a:t>
            </a:r>
          </a:p>
          <a:p>
            <a:pPr marL="0" indent="0">
              <a:buFont typeface="Times" panose="02020603050405020304" pitchFamily="18" charset="0"/>
              <a:buNone/>
              <a:defRPr/>
            </a:pPr>
            <a:endParaRPr lang="de-AT" sz="1000" dirty="0"/>
          </a:p>
          <a:p>
            <a:pPr>
              <a:defRPr/>
            </a:pPr>
            <a:r>
              <a:rPr lang="de-AT" b="1" dirty="0"/>
              <a:t>Methoden </a:t>
            </a:r>
            <a:br>
              <a:rPr lang="de-AT" dirty="0"/>
            </a:br>
            <a:r>
              <a:rPr lang="de-AT" dirty="0"/>
              <a:t>Welche Arbeitsmethoden kann ich mir vorstellen? </a:t>
            </a:r>
            <a:br>
              <a:rPr lang="de-AT" dirty="0"/>
            </a:b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5AF4CFD-BDA1-4993-8728-7CADB8DDC532}" type="datetime1">
              <a:rPr lang="de-DE" smtClean="0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451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32636DA-87AF-405F-9395-5C381B6790D5}" type="slidenum">
              <a:rPr lang="de-DE" altLang="de-DE" sz="10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5</a:t>
            </a:fld>
            <a:endParaRPr lang="de-DE" altLang="de-DE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366838"/>
            <a:ext cx="5048250" cy="461962"/>
          </a:xfrm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kern="1200" dirty="0">
                <a:solidFill>
                  <a:schemeClr val="hlink"/>
                </a:solidFill>
              </a:rPr>
              <a:t>Leitfragen für die Themensuche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085975"/>
            <a:ext cx="3600450" cy="4079875"/>
          </a:xfrm>
        </p:spPr>
        <p:txBody>
          <a:bodyPr/>
          <a:lstStyle/>
          <a:p>
            <a:r>
              <a:rPr lang="de-AT" altLang="de-DE" sz="1400"/>
              <a:t>Welchen Berufswunsch hast du?</a:t>
            </a:r>
          </a:p>
          <a:p>
            <a:r>
              <a:rPr lang="de-AT" altLang="de-DE" sz="1400"/>
              <a:t>Welche Hobbys hast du / Was machst du in deiner Freizeit?</a:t>
            </a:r>
          </a:p>
          <a:p>
            <a:r>
              <a:rPr lang="de-AT" altLang="de-DE" sz="1400"/>
              <a:t>In welchen Vereinen bist du Mitglied?</a:t>
            </a:r>
          </a:p>
          <a:p>
            <a:r>
              <a:rPr lang="de-AT" altLang="de-DE" sz="1400"/>
              <a:t>Welche Bücher hast du in letzter Zeit gelesen?</a:t>
            </a:r>
          </a:p>
          <a:p>
            <a:r>
              <a:rPr lang="de-AT" altLang="de-DE" sz="1400"/>
              <a:t>Welche Zeitschriftenartikel findest du interessant?</a:t>
            </a:r>
          </a:p>
          <a:p>
            <a:r>
              <a:rPr lang="de-AT" altLang="de-DE" sz="1400"/>
              <a:t>Welche Unterrichtsgegenstände / - inhalte interessieren dich? </a:t>
            </a:r>
          </a:p>
          <a:p>
            <a:r>
              <a:rPr lang="de-AT" altLang="de-DE" sz="1400"/>
              <a:t>Was sind deine Lieblingsfilme/ -dokus?</a:t>
            </a:r>
          </a:p>
          <a:p>
            <a:r>
              <a:rPr lang="de-AT" altLang="de-DE" sz="1400"/>
              <a:t>Was machst du am liebsten am Computer?</a:t>
            </a:r>
          </a:p>
          <a:p>
            <a:r>
              <a:rPr lang="de-AT" altLang="de-DE" sz="1400"/>
              <a:t>Hast du mit einer Person ein interessantes Gespräch geführt?</a:t>
            </a:r>
          </a:p>
          <a:p>
            <a:r>
              <a:rPr lang="de-AT" altLang="de-DE" sz="1400"/>
              <a:t>Hat dich / deine Familie / Freunde / Bekannte eine Krankheit oder ein Gesundheitsproblem beschäftigt?</a:t>
            </a:r>
          </a:p>
          <a:p>
            <a:endParaRPr lang="de-AT" altLang="de-DE" sz="140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5AF4CFD-BDA1-4993-8728-7CADB8DDC532}" type="datetime1">
              <a:rPr lang="de-DE" smtClean="0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554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D00D705-1894-4B42-A37E-C1A239FD04C2}" type="slidenum">
              <a:rPr lang="de-DE" altLang="de-DE" sz="10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6</a:t>
            </a:fld>
            <a:endParaRPr lang="de-DE" altLang="de-DE" sz="1400"/>
          </a:p>
        </p:txBody>
      </p: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125913" y="2085975"/>
            <a:ext cx="3776662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7325" indent="-187325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1325" indent="-252413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677863" indent="-2349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923925" indent="-244475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4pPr>
            <a:lvl5pPr marL="1147763" indent="-2222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5pPr>
            <a:lvl6pPr marL="1604963" indent="-2222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062163" indent="-2222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519363" indent="-2222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2976563" indent="-2222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de-AT" sz="1400" kern="0" dirty="0"/>
              <a:t>Welche Künstler kennst du / Welche Kunstwerke sind dir schon besonders aufgefallen?</a:t>
            </a:r>
          </a:p>
          <a:p>
            <a:pPr>
              <a:defRPr/>
            </a:pPr>
            <a:r>
              <a:rPr lang="de-AT" sz="1400" kern="0" dirty="0"/>
              <a:t>Welche Sportarten interessieren dich?</a:t>
            </a:r>
          </a:p>
          <a:p>
            <a:pPr>
              <a:defRPr/>
            </a:pPr>
            <a:r>
              <a:rPr lang="de-AT" sz="1400" kern="0" dirty="0"/>
              <a:t>Welche geschichtlichen Aspekte findest du interessant (Ort, Ortsteil, Person, Produkt, Verein, Gerät, Verfahren, ...)?</a:t>
            </a:r>
          </a:p>
          <a:p>
            <a:pPr>
              <a:defRPr/>
            </a:pPr>
            <a:r>
              <a:rPr lang="de-AT" sz="1400" kern="0" dirty="0"/>
              <a:t>Interessieren dich Menschen und Schicksale? Welche?</a:t>
            </a:r>
          </a:p>
          <a:p>
            <a:pPr>
              <a:defRPr/>
            </a:pPr>
            <a:r>
              <a:rPr lang="de-AT" sz="1400" kern="0" dirty="0"/>
              <a:t>Was möchtest du gerne einmal ausprobieren?</a:t>
            </a:r>
          </a:p>
          <a:p>
            <a:pPr>
              <a:defRPr/>
            </a:pPr>
            <a:r>
              <a:rPr lang="de-AT" sz="1400" kern="0" dirty="0"/>
              <a:t>Hast du im Unterricht einmal ein interessantes Experiment  durchgeführt/gesehen?</a:t>
            </a:r>
          </a:p>
          <a:p>
            <a:pPr>
              <a:defRPr/>
            </a:pPr>
            <a:r>
              <a:rPr lang="de-AT" sz="1400" kern="0" dirty="0"/>
              <a:t>Welche Probleme/Fragen (Verkehr, Umwelt-belastung, ...) beschäftigen  dich?  </a:t>
            </a:r>
          </a:p>
          <a:p>
            <a:pPr>
              <a:defRPr/>
            </a:pPr>
            <a:r>
              <a:rPr lang="de-AT" sz="1400" kern="0" dirty="0"/>
              <a:t>Welches Naturphänomen begeistert dich?</a:t>
            </a:r>
          </a:p>
          <a:p>
            <a:pPr marL="254000" lvl="1" indent="0">
              <a:buFont typeface="Times" panose="02020603050405020304" pitchFamily="18" charset="0"/>
              <a:buNone/>
              <a:defRPr/>
            </a:pPr>
            <a:r>
              <a:rPr lang="de-AT" sz="1200" kern="0" dirty="0">
                <a:hlinkClick r:id="rId2"/>
              </a:rPr>
              <a:t>http://www.vorwissenschaftlichearbeit.info/wp-content/uploads/2012/11/VWA-MAPPE-Themensuche-V1_2-Nov-2012.pdf</a:t>
            </a:r>
            <a:r>
              <a:rPr lang="de-AT" sz="1200" kern="0" dirty="0"/>
              <a:t> (15.06.2016)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ACF0ABB-3306-4056-AA20-29C6EB90003E}" type="datetime1">
              <a:rPr lang="de-DE" smtClean="0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6563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FE6D0DA-643F-4D8B-B926-B3C91BF74EFB}" type="slidenum">
              <a:rPr lang="de-DE" altLang="de-DE" sz="10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7</a:t>
            </a:fld>
            <a:endParaRPr lang="de-DE" altLang="de-DE" sz="1400"/>
          </a:p>
        </p:txBody>
      </p:sp>
      <p:pic>
        <p:nvPicPr>
          <p:cNvPr id="6656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14301" r="6288" b="26900"/>
          <a:stretch>
            <a:fillRect/>
          </a:stretch>
        </p:blipFill>
        <p:spPr bwMode="auto">
          <a:xfrm>
            <a:off x="212725" y="1123950"/>
            <a:ext cx="763270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684213" y="981075"/>
            <a:ext cx="4475162" cy="554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3000" dirty="0" err="1">
                <a:solidFill>
                  <a:schemeClr val="hlink"/>
                </a:solidFill>
                <a:latin typeface="+mj-lt"/>
                <a:ea typeface="+mj-ea"/>
                <a:cs typeface="+mj-cs"/>
              </a:rPr>
              <a:t>Mind</a:t>
            </a:r>
            <a:r>
              <a:rPr lang="de-AT" b="1" dirty="0"/>
              <a:t> </a:t>
            </a:r>
            <a:r>
              <a:rPr lang="de-AT" sz="3000" dirty="0" err="1">
                <a:solidFill>
                  <a:schemeClr val="hlink"/>
                </a:solidFill>
                <a:latin typeface="+mj-lt"/>
                <a:ea typeface="+mj-ea"/>
                <a:cs typeface="+mj-cs"/>
              </a:rPr>
              <a:t>mapping</a:t>
            </a:r>
            <a:r>
              <a:rPr lang="de-AT" sz="3000" dirty="0">
                <a:solidFill>
                  <a:schemeClr val="hlink"/>
                </a:solidFill>
                <a:latin typeface="+mj-lt"/>
                <a:ea typeface="+mj-ea"/>
                <a:cs typeface="+mj-cs"/>
              </a:rPr>
              <a:t> – Clustering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AT" altLang="de-DE">
                <a:solidFill>
                  <a:schemeClr val="hlink"/>
                </a:solidFill>
              </a:rPr>
              <a:t>Forschungsmethoden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Times" panose="02020603050405020304" pitchFamily="18" charset="0"/>
              <a:buNone/>
            </a:pPr>
            <a:r>
              <a:rPr lang="de-AT" altLang="de-DE">
                <a:solidFill>
                  <a:schemeClr val="hlink"/>
                </a:solidFill>
              </a:rPr>
              <a:t>Welche Fragen habe ich an das Thema? </a:t>
            </a:r>
          </a:p>
          <a:p>
            <a:pPr>
              <a:buFont typeface="Times" panose="02020603050405020304" pitchFamily="18" charset="0"/>
              <a:buNone/>
            </a:pPr>
            <a:r>
              <a:rPr lang="de-AT" altLang="de-DE">
                <a:solidFill>
                  <a:schemeClr val="hlink"/>
                </a:solidFill>
              </a:rPr>
              <a:t>Welche Forschungsmethoden gibt es, und welche Methode passt zu meiner Forschungsfrage?</a:t>
            </a:r>
          </a:p>
          <a:p>
            <a:pPr>
              <a:buFont typeface="Times" panose="02020603050405020304" pitchFamily="18" charset="0"/>
              <a:buNone/>
            </a:pPr>
            <a:r>
              <a:rPr lang="de-AT" altLang="de-DE">
                <a:solidFill>
                  <a:srgbClr val="FF0000"/>
                </a:solidFill>
              </a:rPr>
              <a:t>Reine Literaturarbeit, Experimente, Umfragen (Fragebogenerhebungen), Interviews, Beobachtung, künstlerische Gestaltung (Film, Komposition, Skulptur…)</a:t>
            </a:r>
          </a:p>
          <a:p>
            <a:pPr>
              <a:buFont typeface="Times" panose="02020603050405020304" pitchFamily="18" charset="0"/>
              <a:buNone/>
            </a:pPr>
            <a:r>
              <a:rPr lang="de-AT" altLang="de-DE">
                <a:solidFill>
                  <a:srgbClr val="FF0000"/>
                </a:solidFill>
              </a:rPr>
              <a:t>WERKSTÄTTEN?</a:t>
            </a:r>
          </a:p>
          <a:p>
            <a:pPr>
              <a:buFont typeface="Times" panose="02020603050405020304" pitchFamily="18" charset="0"/>
              <a:buNone/>
            </a:pPr>
            <a:endParaRPr lang="de-AT" altLang="de-DE">
              <a:solidFill>
                <a:schemeClr val="hlink"/>
              </a:solidFill>
            </a:endParaRPr>
          </a:p>
          <a:p>
            <a:pPr>
              <a:buFont typeface="Times" panose="02020603050405020304" pitchFamily="18" charset="0"/>
              <a:buNone/>
            </a:pPr>
            <a:endParaRPr lang="de-AT" altLang="de-DE">
              <a:solidFill>
                <a:schemeClr val="hlink"/>
              </a:solidFill>
            </a:endParaRPr>
          </a:p>
          <a:p>
            <a:pPr>
              <a:buFont typeface="Times" panose="02020603050405020304" pitchFamily="18" charset="0"/>
              <a:buNone/>
            </a:pPr>
            <a:endParaRPr lang="de-AT" altLang="de-DE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AT" altLang="de-DE">
                <a:solidFill>
                  <a:schemeClr val="hlink"/>
                </a:solidFill>
              </a:rPr>
              <a:t>Eingrenzen des Themas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de-AT" altLang="de-DE">
                <a:solidFill>
                  <a:schemeClr val="hlink"/>
                </a:solidFill>
              </a:rPr>
              <a:t>Thema nicht zu allgemein</a:t>
            </a:r>
          </a:p>
          <a:p>
            <a:r>
              <a:rPr lang="de-AT" altLang="de-DE">
                <a:solidFill>
                  <a:schemeClr val="hlink"/>
                </a:solidFill>
              </a:rPr>
              <a:t>Thema nicht zu anspruchsvoll</a:t>
            </a:r>
          </a:p>
          <a:p>
            <a:r>
              <a:rPr lang="de-AT" altLang="de-DE">
                <a:solidFill>
                  <a:schemeClr val="hlink"/>
                </a:solidFill>
              </a:rPr>
              <a:t>Ist das Thema in Umfang und Zeit auch zu bewältigen?</a:t>
            </a:r>
          </a:p>
          <a:p>
            <a:r>
              <a:rPr lang="de-AT" altLang="de-DE">
                <a:solidFill>
                  <a:schemeClr val="hlink"/>
                </a:solidFill>
                <a:sym typeface="Wingdings" panose="05000000000000000000" pitchFamily="2" charset="2"/>
              </a:rPr>
              <a:t> </a:t>
            </a:r>
            <a:r>
              <a:rPr lang="de-AT" altLang="de-DE">
                <a:solidFill>
                  <a:schemeClr val="hlink"/>
                </a:solidFill>
              </a:rPr>
              <a:t>Thema muss eingegrenzt werden (zeitl. / regional)</a:t>
            </a:r>
          </a:p>
          <a:p>
            <a:r>
              <a:rPr lang="de-AT" altLang="de-DE">
                <a:solidFill>
                  <a:schemeClr val="hlink"/>
                </a:solidFill>
              </a:rPr>
              <a:t>Fragestellung („Forschungsfrage“)</a:t>
            </a:r>
          </a:p>
          <a:p>
            <a:r>
              <a:rPr lang="de-AT" altLang="de-DE">
                <a:solidFill>
                  <a:srgbClr val="FF0000"/>
                </a:solidFill>
              </a:rPr>
              <a:t>ACHTUNG: Die Fragenstellung muss sich in der Arbeit auch widerspiegeln!!!</a:t>
            </a:r>
          </a:p>
          <a:p>
            <a:pPr>
              <a:buFont typeface="Times" panose="02020603050405020304" pitchFamily="18" charset="0"/>
              <a:buNone/>
            </a:pPr>
            <a:r>
              <a:rPr lang="de-AT" altLang="de-DE">
                <a:solidFill>
                  <a:schemeClr val="hlink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AD06BCC-ED0D-4AAE-89AB-D84140963C3E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6963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B415CC-A4C5-45A0-A00C-9F5524812AC9}" type="slidenum">
              <a:rPr lang="de-DE" altLang="de-DE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de-DE" sz="1400">
              <a:latin typeface="Arial" panose="020B0604020202020204" pitchFamily="34" charset="0"/>
            </a:endParaRPr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341438"/>
            <a:ext cx="7232650" cy="614362"/>
          </a:xfrm>
        </p:spPr>
        <p:txBody>
          <a:bodyPr/>
          <a:lstStyle/>
          <a:p>
            <a:pPr eaLnBrk="1" hangingPunct="1"/>
            <a:r>
              <a:rPr lang="de-DE" altLang="de-DE" sz="2600">
                <a:solidFill>
                  <a:schemeClr val="hlink"/>
                </a:solidFill>
              </a:rPr>
              <a:t>Wahl des Betreuungslehrers / der Betreuungslehrerin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49500"/>
            <a:ext cx="7232650" cy="3594100"/>
          </a:xfrm>
        </p:spPr>
        <p:txBody>
          <a:bodyPr/>
          <a:lstStyle/>
          <a:p>
            <a:pPr eaLnBrk="1" hangingPunct="1">
              <a:defRPr/>
            </a:pPr>
            <a:r>
              <a:rPr lang="de-DE" altLang="de-DE" dirty="0">
                <a:solidFill>
                  <a:schemeClr val="hlink"/>
                </a:solidFill>
              </a:rPr>
              <a:t>Freie Wahlmöglichkeit bei der Angabe: </a:t>
            </a:r>
          </a:p>
          <a:p>
            <a:pPr lvl="2" eaLnBrk="1" hangingPunct="1">
              <a:defRPr/>
            </a:pPr>
            <a:r>
              <a:rPr lang="de-DE" altLang="de-DE" dirty="0">
                <a:solidFill>
                  <a:schemeClr val="hlink"/>
                </a:solidFill>
              </a:rPr>
              <a:t>Keine Zuordnung an Unterrichtsfach!</a:t>
            </a:r>
          </a:p>
          <a:p>
            <a:pPr lvl="2" eaLnBrk="1" hangingPunct="1">
              <a:defRPr/>
            </a:pPr>
            <a:r>
              <a:rPr lang="de-DE" altLang="de-DE" dirty="0">
                <a:solidFill>
                  <a:schemeClr val="hlink"/>
                </a:solidFill>
              </a:rPr>
              <a:t>Die Lehrperson muss den/die Schüler/in nicht unterrichten</a:t>
            </a:r>
          </a:p>
          <a:p>
            <a:pPr eaLnBrk="1" hangingPunct="1">
              <a:defRPr/>
            </a:pPr>
            <a:r>
              <a:rPr lang="de-DE" altLang="de-DE" dirty="0">
                <a:solidFill>
                  <a:schemeClr val="hlink"/>
                </a:solidFill>
              </a:rPr>
              <a:t>Möglichst faire und gerechte Verteilung im Lehrkörper</a:t>
            </a:r>
            <a:br>
              <a:rPr lang="de-DE" altLang="de-DE" dirty="0">
                <a:solidFill>
                  <a:schemeClr val="hlink"/>
                </a:solidFill>
              </a:rPr>
            </a:br>
            <a:r>
              <a:rPr lang="de-DE" altLang="de-DE" dirty="0">
                <a:solidFill>
                  <a:schemeClr val="hlink"/>
                </a:solidFill>
                <a:sym typeface="Wingdings" panose="05000000000000000000" pitchFamily="2" charset="2"/>
              </a:rPr>
              <a:t> angegebener Wunschbetreuer KANN aber MUSS nicht Betreuer werden </a:t>
            </a:r>
            <a:endParaRPr lang="de-DE" altLang="de-DE" dirty="0">
              <a:solidFill>
                <a:schemeClr val="hlink"/>
              </a:solidFill>
            </a:endParaRPr>
          </a:p>
          <a:p>
            <a:pPr marL="0" indent="0" eaLnBrk="1" hangingPunct="1">
              <a:buFont typeface="Times" panose="02020603050405020304" pitchFamily="18" charset="0"/>
              <a:buNone/>
              <a:defRPr/>
            </a:pPr>
            <a:endParaRPr lang="de-DE" altLang="de-DE" dirty="0">
              <a:solidFill>
                <a:schemeClr val="hlink"/>
              </a:solidFill>
            </a:endParaRPr>
          </a:p>
          <a:p>
            <a:pPr eaLnBrk="1" hangingPunct="1">
              <a:buFont typeface="Times" panose="02020603050405020304" pitchFamily="18" charset="0"/>
              <a:buNone/>
              <a:defRPr/>
            </a:pPr>
            <a:endParaRPr lang="de-DE" altLang="de-DE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el 1"/>
          <p:cNvSpPr>
            <a:spLocks noGrp="1"/>
          </p:cNvSpPr>
          <p:nvPr>
            <p:ph type="title"/>
          </p:nvPr>
        </p:nvSpPr>
        <p:spPr>
          <a:xfrm>
            <a:off x="539750" y="1341438"/>
            <a:ext cx="7232650" cy="614362"/>
          </a:xfrm>
        </p:spPr>
        <p:txBody>
          <a:bodyPr/>
          <a:lstStyle/>
          <a:p>
            <a:r>
              <a:rPr lang="de-DE" altLang="de-DE">
                <a:solidFill>
                  <a:schemeClr val="hlink"/>
                </a:solidFill>
              </a:rPr>
              <a:t>Betreuung</a:t>
            </a:r>
            <a:endParaRPr lang="de-AT" altLang="de-DE">
              <a:solidFill>
                <a:schemeClr val="hlink"/>
              </a:solidFill>
            </a:endParaRPr>
          </a:p>
        </p:txBody>
      </p:sp>
      <p:sp>
        <p:nvSpPr>
          <p:cNvPr id="7168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Zumindest zwei Gespräche 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de-DE" altLang="de-DE">
                <a:solidFill>
                  <a:schemeClr val="hlink"/>
                </a:solidFill>
              </a:rPr>
              <a:t>vor Beginn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de-DE" altLang="de-DE">
                <a:solidFill>
                  <a:schemeClr val="hlink"/>
                </a:solidFill>
              </a:rPr>
              <a:t>im Zuge der Fertigstellung</a:t>
            </a:r>
          </a:p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Kontinuierliche Betreuung in der letzten Schulstufe in Hinblick auf Projekt- u. Zeitmanagement, Aufbau, Schwerpunktsetzung</a:t>
            </a:r>
          </a:p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Betreuungsprotokoll ist dem Prüfungsprotokoll beizulegen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550333A-3E0A-4872-A99A-F127EE608BD5}" type="datetime1">
              <a:rPr lang="de-DE" smtClean="0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7168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402652-414D-42E5-9D95-9FB6A67E40A8}" type="slidenum">
              <a:rPr lang="de-DE" altLang="de-DE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de-DE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el 1"/>
          <p:cNvSpPr>
            <a:spLocks noGrp="1"/>
          </p:cNvSpPr>
          <p:nvPr>
            <p:ph type="title"/>
          </p:nvPr>
        </p:nvSpPr>
        <p:spPr>
          <a:xfrm>
            <a:off x="539750" y="1341438"/>
            <a:ext cx="7232650" cy="614362"/>
          </a:xfrm>
        </p:spPr>
        <p:txBody>
          <a:bodyPr/>
          <a:lstStyle/>
          <a:p>
            <a:r>
              <a:rPr lang="de-DE" altLang="de-DE">
                <a:solidFill>
                  <a:schemeClr val="hlink"/>
                </a:solidFill>
              </a:rPr>
              <a:t>Art der Arbeit und Umfang</a:t>
            </a:r>
            <a:endParaRPr lang="de-AT" altLang="de-DE">
              <a:solidFill>
                <a:schemeClr val="hlink"/>
              </a:solidFill>
            </a:endParaRPr>
          </a:p>
        </p:txBody>
      </p:sp>
      <p:sp>
        <p:nvSpPr>
          <p:cNvPr id="73731" name="Inhaltsplatzhalter 2"/>
          <p:cNvSpPr>
            <a:spLocks noGrp="1"/>
          </p:cNvSpPr>
          <p:nvPr>
            <p:ph idx="1"/>
          </p:nvPr>
        </p:nvSpPr>
        <p:spPr>
          <a:xfrm>
            <a:off x="539750" y="2133600"/>
            <a:ext cx="7232650" cy="3352800"/>
          </a:xfrm>
        </p:spPr>
        <p:txBody>
          <a:bodyPr/>
          <a:lstStyle/>
          <a:p>
            <a:pPr eaLnBrk="1" hangingPunct="1"/>
            <a:r>
              <a:rPr lang="de-DE" altLang="de-DE" dirty="0">
                <a:solidFill>
                  <a:schemeClr val="hlink"/>
                </a:solidFill>
              </a:rPr>
              <a:t>Literaturarbeit, Dokumentation eines Forschungsprojektes etc. </a:t>
            </a:r>
          </a:p>
          <a:p>
            <a:pPr eaLnBrk="1" hangingPunct="1"/>
            <a:r>
              <a:rPr lang="de-DE" altLang="de-DE" dirty="0">
                <a:solidFill>
                  <a:schemeClr val="hlink"/>
                </a:solidFill>
              </a:rPr>
              <a:t>ca. 40 000 – 60 000 </a:t>
            </a:r>
            <a:r>
              <a:rPr lang="de-DE" altLang="de-DE" dirty="0">
                <a:solidFill>
                  <a:srgbClr val="FF0000"/>
                </a:solidFill>
              </a:rPr>
              <a:t>Zeichen</a:t>
            </a:r>
            <a:r>
              <a:rPr lang="de-DE" altLang="de-DE" dirty="0">
                <a:solidFill>
                  <a:schemeClr val="hlink"/>
                </a:solidFill>
              </a:rPr>
              <a:t> (exkl. Vorwort und der Verzeichnisse)</a:t>
            </a:r>
          </a:p>
          <a:p>
            <a:pPr eaLnBrk="1" hangingPunct="1"/>
            <a:r>
              <a:rPr lang="de-DE" altLang="de-DE" dirty="0">
                <a:solidFill>
                  <a:schemeClr val="hlink"/>
                </a:solidFill>
              </a:rPr>
              <a:t>Abstract (1000 – 1500 Zeichen) auf Deutsch oder Englisch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550333A-3E0A-4872-A99A-F127EE608BD5}" type="datetime1">
              <a:rPr lang="de-DE" smtClean="0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7373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3AEB42-9528-4B33-A221-7576F7726FBD}" type="slidenum">
              <a:rPr lang="de-DE" altLang="de-DE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de-DE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B054E30-CAD6-4C7A-910B-DE30A3FD5229}" type="datetime1">
              <a:rPr lang="de-DE"/>
              <a:pPr>
                <a:defRPr/>
              </a:pPr>
              <a:t>02.07.2020</a:t>
            </a:fld>
            <a:endParaRPr lang="de-DE"/>
          </a:p>
        </p:txBody>
      </p:sp>
      <p:sp>
        <p:nvSpPr>
          <p:cNvPr id="75779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3C1177-59FA-45BE-AEDF-35FFA4A21779}" type="slidenum">
              <a:rPr lang="de-DE" altLang="de-DE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de-DE" sz="1400">
              <a:latin typeface="Arial" panose="020B0604020202020204" pitchFamily="34" charset="0"/>
            </a:endParaRPr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300163"/>
            <a:ext cx="7232650" cy="614362"/>
          </a:xfrm>
        </p:spPr>
        <p:txBody>
          <a:bodyPr/>
          <a:lstStyle/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Beurteilung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Schriftliche Arbeit, Präsentation und Diskussion </a:t>
            </a:r>
            <a:br>
              <a:rPr lang="de-DE" altLang="de-DE">
                <a:solidFill>
                  <a:schemeClr val="hlink"/>
                </a:solidFill>
              </a:rPr>
            </a:br>
            <a:r>
              <a:rPr lang="de-DE" altLang="de-DE">
                <a:solidFill>
                  <a:schemeClr val="hlink"/>
                </a:solidFill>
              </a:rPr>
              <a:t>sind ein Ganzes</a:t>
            </a:r>
          </a:p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Gesamtbeurteilung nach der Präsentation</a:t>
            </a:r>
          </a:p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Neuvergabe des Themas </a:t>
            </a:r>
            <a:r>
              <a:rPr lang="de-DE" altLang="de-DE">
                <a:solidFill>
                  <a:srgbClr val="FF0000"/>
                </a:solidFill>
              </a:rPr>
              <a:t>nach negativer Note </a:t>
            </a:r>
            <a:r>
              <a:rPr lang="de-DE" altLang="de-DE">
                <a:solidFill>
                  <a:schemeClr val="hlink"/>
                </a:solidFill>
              </a:rPr>
              <a:t>binnen zweier Wochen – Rückmeldung binnen einer Woche</a:t>
            </a:r>
          </a:p>
          <a:p>
            <a:pPr eaLnBrk="1" hangingPunct="1"/>
            <a:r>
              <a:rPr lang="de-DE" altLang="de-DE">
                <a:solidFill>
                  <a:schemeClr val="hlink"/>
                </a:solidFill>
              </a:rPr>
              <a:t>Positive Gesamtbeurteilung bleibt bei negativen Beurteilungen in anderen Säulen erhalten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AT" altLang="de-DE">
                <a:solidFill>
                  <a:schemeClr val="hlink"/>
                </a:solidFill>
              </a:rPr>
              <a:t>FAQ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750" y="2085975"/>
            <a:ext cx="7127875" cy="3857625"/>
          </a:xfrm>
        </p:spPr>
        <p:txBody>
          <a:bodyPr/>
          <a:lstStyle/>
          <a:p>
            <a:r>
              <a:rPr lang="de-AT" altLang="de-DE"/>
              <a:t>VWA in Fremdsprache? </a:t>
            </a:r>
            <a:r>
              <a:rPr lang="de-AT" altLang="de-DE">
                <a:solidFill>
                  <a:srgbClr val="FF0000"/>
                </a:solidFill>
              </a:rPr>
              <a:t>Nur wenn die Sprache an der Schule unterrichtet wird und der Betreuungslehrer/die Betreuungslehrerin damit einverstanden ist!</a:t>
            </a:r>
          </a:p>
          <a:p>
            <a:r>
              <a:rPr lang="de-AT" altLang="de-DE"/>
              <a:t>Schulbücher / Unterlagen zum vorwissenschaftl. Arbeiten? </a:t>
            </a:r>
            <a:r>
              <a:rPr lang="de-AT" altLang="de-DE">
                <a:solidFill>
                  <a:srgbClr val="FF0000"/>
                </a:solidFill>
              </a:rPr>
              <a:t>Link auf Homepage / Schulbibliothek VWA Ecke / </a:t>
            </a:r>
            <a:r>
              <a:rPr lang="de-AT" altLang="de-DE">
                <a:solidFill>
                  <a:srgbClr val="FF0000"/>
                </a:solidFill>
                <a:hlinkClick r:id="rId2"/>
              </a:rPr>
              <a:t>http://www.ahs-vwa.at/</a:t>
            </a:r>
            <a:r>
              <a:rPr lang="de-AT" altLang="de-DE">
                <a:solidFill>
                  <a:srgbClr val="FF0000"/>
                </a:solidFill>
              </a:rPr>
              <a:t> </a:t>
            </a:r>
            <a:endParaRPr lang="de-AT" altLang="de-DE"/>
          </a:p>
          <a:p>
            <a:r>
              <a:rPr lang="de-AT" altLang="de-DE"/>
              <a:t>Gefahr eines Plagiats? </a:t>
            </a:r>
            <a:r>
              <a:rPr lang="de-AT" altLang="de-DE">
                <a:solidFill>
                  <a:srgbClr val="FF0000"/>
                </a:solidFill>
              </a:rPr>
              <a:t>Plagiatssoftware</a:t>
            </a:r>
          </a:p>
          <a:p>
            <a:endParaRPr lang="de-AT" altLang="de-DE" sz="2000"/>
          </a:p>
          <a:p>
            <a:endParaRPr lang="de-AT" altLang="de-DE" sz="2000"/>
          </a:p>
        </p:txBody>
      </p:sp>
      <p:pic>
        <p:nvPicPr>
          <p:cNvPr id="77828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4344988"/>
            <a:ext cx="1903413" cy="172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theme/theme1.xml><?xml version="1.0" encoding="utf-8"?>
<a:theme xmlns:a="http://schemas.openxmlformats.org/drawingml/2006/main" name="Master_VWA">
  <a:themeElements>
    <a:clrScheme name="">
      <a:dk1>
        <a:srgbClr val="000000"/>
      </a:dk1>
      <a:lt1>
        <a:srgbClr val="FFFFFF"/>
      </a:lt1>
      <a:dk2>
        <a:srgbClr val="808285"/>
      </a:dk2>
      <a:lt2>
        <a:srgbClr val="3B276F"/>
      </a:lt2>
      <a:accent1>
        <a:srgbClr val="B41E8E"/>
      </a:accent1>
      <a:accent2>
        <a:srgbClr val="B67292"/>
      </a:accent2>
      <a:accent3>
        <a:srgbClr val="FFFFFF"/>
      </a:accent3>
      <a:accent4>
        <a:srgbClr val="000000"/>
      </a:accent4>
      <a:accent5>
        <a:srgbClr val="D6ABC6"/>
      </a:accent5>
      <a:accent6>
        <a:srgbClr val="A56784"/>
      </a:accent6>
      <a:hlink>
        <a:srgbClr val="7C4199"/>
      </a:hlink>
      <a:folHlink>
        <a:srgbClr val="BCBEC0"/>
      </a:folHlink>
    </a:clrScheme>
    <a:fontScheme name="Master_VWA">
      <a:majorFont>
        <a:latin typeface="Calibri Bold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Master_VW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sterQu_VWA">
  <a:themeElements>
    <a:clrScheme name="">
      <a:dk1>
        <a:srgbClr val="000000"/>
      </a:dk1>
      <a:lt1>
        <a:srgbClr val="FFFFFF"/>
      </a:lt1>
      <a:dk2>
        <a:srgbClr val="808285"/>
      </a:dk2>
      <a:lt2>
        <a:srgbClr val="3B276F"/>
      </a:lt2>
      <a:accent1>
        <a:srgbClr val="B41E8E"/>
      </a:accent1>
      <a:accent2>
        <a:srgbClr val="B67292"/>
      </a:accent2>
      <a:accent3>
        <a:srgbClr val="FFFFFF"/>
      </a:accent3>
      <a:accent4>
        <a:srgbClr val="000000"/>
      </a:accent4>
      <a:accent5>
        <a:srgbClr val="D6ABC6"/>
      </a:accent5>
      <a:accent6>
        <a:srgbClr val="A56784"/>
      </a:accent6>
      <a:hlink>
        <a:srgbClr val="7C4199"/>
      </a:hlink>
      <a:folHlink>
        <a:srgbClr val="BCBEC0"/>
      </a:folHlink>
    </a:clrScheme>
    <a:fontScheme name="MasterQu_VWA">
      <a:majorFont>
        <a:latin typeface="Calibri Bold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MasterQu_VW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Qu_VW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Qu_VW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Qu_VW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Qu_VW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Qu_VW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Qu_VW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Qu_VW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Qu_VW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Qu_VW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Qu_VW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Qu_VW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aster1_VWA">
  <a:themeElements>
    <a:clrScheme name="">
      <a:dk1>
        <a:srgbClr val="000000"/>
      </a:dk1>
      <a:lt1>
        <a:srgbClr val="FFFFFF"/>
      </a:lt1>
      <a:dk2>
        <a:srgbClr val="808285"/>
      </a:dk2>
      <a:lt2>
        <a:srgbClr val="3B276F"/>
      </a:lt2>
      <a:accent1>
        <a:srgbClr val="B41E8E"/>
      </a:accent1>
      <a:accent2>
        <a:srgbClr val="B67292"/>
      </a:accent2>
      <a:accent3>
        <a:srgbClr val="FFFFFF"/>
      </a:accent3>
      <a:accent4>
        <a:srgbClr val="000000"/>
      </a:accent4>
      <a:accent5>
        <a:srgbClr val="D6ABC6"/>
      </a:accent5>
      <a:accent6>
        <a:srgbClr val="A56784"/>
      </a:accent6>
      <a:hlink>
        <a:srgbClr val="7C4199"/>
      </a:hlink>
      <a:folHlink>
        <a:srgbClr val="BCBEC0"/>
      </a:folHlink>
    </a:clrScheme>
    <a:fontScheme name="Master1_VWA">
      <a:majorFont>
        <a:latin typeface="Calibri Bold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Master1_VW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1_VW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1_VW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1_VW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1_VW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1_VW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1_VW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1_VW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1_VW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1_VW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1_VW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1_VW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_VWA">
  <a:themeElements>
    <a:clrScheme name="">
      <a:dk1>
        <a:srgbClr val="000000"/>
      </a:dk1>
      <a:lt1>
        <a:srgbClr val="FFFFFF"/>
      </a:lt1>
      <a:dk2>
        <a:srgbClr val="808285"/>
      </a:dk2>
      <a:lt2>
        <a:srgbClr val="3B276F"/>
      </a:lt2>
      <a:accent1>
        <a:srgbClr val="B41E8E"/>
      </a:accent1>
      <a:accent2>
        <a:srgbClr val="B67292"/>
      </a:accent2>
      <a:accent3>
        <a:srgbClr val="FFFFFF"/>
      </a:accent3>
      <a:accent4>
        <a:srgbClr val="000000"/>
      </a:accent4>
      <a:accent5>
        <a:srgbClr val="D6ABC6"/>
      </a:accent5>
      <a:accent6>
        <a:srgbClr val="A56784"/>
      </a:accent6>
      <a:hlink>
        <a:srgbClr val="7C4199"/>
      </a:hlink>
      <a:folHlink>
        <a:srgbClr val="BCBEC0"/>
      </a:folHlink>
    </a:clrScheme>
    <a:fontScheme name="Master_VWA">
      <a:majorFont>
        <a:latin typeface="Calibri Bold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Master_VW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_VW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_VW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HD1:Silvia JOBS:JOBS 1:11170_Skibar_PPT VWA:Alle_Masterfolien_leer_VWA.pot</Template>
  <TotalTime>0</TotalTime>
  <Words>659</Words>
  <Application>Microsoft Office PowerPoint</Application>
  <PresentationFormat>Bildschirmpräsentation (4:3)</PresentationFormat>
  <Paragraphs>100</Paragraphs>
  <Slides>14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Bold</vt:lpstr>
      <vt:lpstr>Times</vt:lpstr>
      <vt:lpstr>Wingdings</vt:lpstr>
      <vt:lpstr>Master_VWA</vt:lpstr>
      <vt:lpstr>MasterQu_VWA</vt:lpstr>
      <vt:lpstr>Master1_VWA</vt:lpstr>
      <vt:lpstr>1_Master_VWA</vt:lpstr>
      <vt:lpstr>Die vorwissenschaftliche Arbeit am Evangelischen Gymnasium und Werkschulheim</vt:lpstr>
      <vt:lpstr>PowerPoint-Präsentation</vt:lpstr>
      <vt:lpstr>PowerPoint-Präsentation</vt:lpstr>
      <vt:lpstr> Schriftliche Arbeit</vt:lpstr>
      <vt:lpstr>Wie komme ich zu (m)einem Thema? </vt:lpstr>
      <vt:lpstr>Leitfragen für die Themensuche</vt:lpstr>
      <vt:lpstr>PowerPoint-Präsentation</vt:lpstr>
      <vt:lpstr>Forschungsmethoden</vt:lpstr>
      <vt:lpstr>Eingrenzen des Themas</vt:lpstr>
      <vt:lpstr>Wahl des Betreuungslehrers / der Betreuungslehrerin</vt:lpstr>
      <vt:lpstr>Betreuung</vt:lpstr>
      <vt:lpstr>Art der Arbeit und Umfang</vt:lpstr>
      <vt:lpstr>Beurteilung</vt:lpstr>
      <vt:lpstr>FAQ</vt:lpstr>
    </vt:vector>
  </TitlesOfParts>
  <Company>Silvia Freudmann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Silvia Freudmann</dc:creator>
  <cp:lastModifiedBy>Margit Ulreich</cp:lastModifiedBy>
  <cp:revision>142</cp:revision>
  <dcterms:created xsi:type="dcterms:W3CDTF">2011-09-16T12:58:20Z</dcterms:created>
  <dcterms:modified xsi:type="dcterms:W3CDTF">2020-07-02T14:45:02Z</dcterms:modified>
</cp:coreProperties>
</file>